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096" r:id="rId4"/>
    <p:sldMasterId id="2147483648" r:id="rId5"/>
  </p:sldMasterIdLst>
  <p:handoutMasterIdLst>
    <p:handoutMasterId r:id="rId18"/>
  </p:handoutMasterIdLst>
  <p:sldIdLst>
    <p:sldId id="271" r:id="rId6"/>
    <p:sldId id="273" r:id="rId7"/>
    <p:sldId id="287" r:id="rId8"/>
    <p:sldId id="288" r:id="rId9"/>
    <p:sldId id="284" r:id="rId10"/>
    <p:sldId id="277" r:id="rId11"/>
    <p:sldId id="286" r:id="rId12"/>
    <p:sldId id="280" r:id="rId13"/>
    <p:sldId id="299" r:id="rId14"/>
    <p:sldId id="300" r:id="rId15"/>
    <p:sldId id="283" r:id="rId16"/>
    <p:sldId id="301" r:id="rId17"/>
  </p:sldIdLst>
  <p:sldSz cx="13004800" cy="9753600"/>
  <p:notesSz cx="6735763" cy="986631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000" kern="1200">
        <a:solidFill>
          <a:srgbClr val="263750"/>
        </a:solidFill>
        <a:latin typeface="Palatino" charset="0"/>
        <a:ea typeface="ヒラギノ明朝 ProN W3" charset="-128"/>
        <a:cs typeface="+mn-cs"/>
        <a:sym typeface="Palatino" charset="0"/>
      </a:defRPr>
    </a:lvl1pPr>
    <a:lvl2pPr marL="457200" algn="ctr" rtl="0" fontAlgn="base">
      <a:spcBef>
        <a:spcPct val="0"/>
      </a:spcBef>
      <a:spcAft>
        <a:spcPct val="0"/>
      </a:spcAft>
      <a:defRPr sz="3000" kern="1200">
        <a:solidFill>
          <a:srgbClr val="263750"/>
        </a:solidFill>
        <a:latin typeface="Palatino" charset="0"/>
        <a:ea typeface="ヒラギノ明朝 ProN W3" charset="-128"/>
        <a:cs typeface="+mn-cs"/>
        <a:sym typeface="Palatino" charset="0"/>
      </a:defRPr>
    </a:lvl2pPr>
    <a:lvl3pPr marL="914400" algn="ctr" rtl="0" fontAlgn="base">
      <a:spcBef>
        <a:spcPct val="0"/>
      </a:spcBef>
      <a:spcAft>
        <a:spcPct val="0"/>
      </a:spcAft>
      <a:defRPr sz="3000" kern="1200">
        <a:solidFill>
          <a:srgbClr val="263750"/>
        </a:solidFill>
        <a:latin typeface="Palatino" charset="0"/>
        <a:ea typeface="ヒラギノ明朝 ProN W3" charset="-128"/>
        <a:cs typeface="+mn-cs"/>
        <a:sym typeface="Palatino" charset="0"/>
      </a:defRPr>
    </a:lvl3pPr>
    <a:lvl4pPr marL="1371600" algn="ctr" rtl="0" fontAlgn="base">
      <a:spcBef>
        <a:spcPct val="0"/>
      </a:spcBef>
      <a:spcAft>
        <a:spcPct val="0"/>
      </a:spcAft>
      <a:defRPr sz="3000" kern="1200">
        <a:solidFill>
          <a:srgbClr val="263750"/>
        </a:solidFill>
        <a:latin typeface="Palatino" charset="0"/>
        <a:ea typeface="ヒラギノ明朝 ProN W3" charset="-128"/>
        <a:cs typeface="+mn-cs"/>
        <a:sym typeface="Palatino" charset="0"/>
      </a:defRPr>
    </a:lvl4pPr>
    <a:lvl5pPr marL="1828800" algn="ctr" rtl="0" fontAlgn="base">
      <a:spcBef>
        <a:spcPct val="0"/>
      </a:spcBef>
      <a:spcAft>
        <a:spcPct val="0"/>
      </a:spcAft>
      <a:defRPr sz="3000" kern="1200">
        <a:solidFill>
          <a:srgbClr val="263750"/>
        </a:solidFill>
        <a:latin typeface="Palatino" charset="0"/>
        <a:ea typeface="ヒラギノ明朝 ProN W3" charset="-128"/>
        <a:cs typeface="+mn-cs"/>
        <a:sym typeface="Palatino" charset="0"/>
      </a:defRPr>
    </a:lvl5pPr>
    <a:lvl6pPr marL="2286000" algn="l" defTabSz="914400" rtl="0" eaLnBrk="1" latinLnBrk="0" hangingPunct="1">
      <a:defRPr sz="3000" kern="1200">
        <a:solidFill>
          <a:srgbClr val="263750"/>
        </a:solidFill>
        <a:latin typeface="Palatino" charset="0"/>
        <a:ea typeface="ヒラギノ明朝 ProN W3" charset="-128"/>
        <a:cs typeface="+mn-cs"/>
        <a:sym typeface="Palatino" charset="0"/>
      </a:defRPr>
    </a:lvl6pPr>
    <a:lvl7pPr marL="2743200" algn="l" defTabSz="914400" rtl="0" eaLnBrk="1" latinLnBrk="0" hangingPunct="1">
      <a:defRPr sz="3000" kern="1200">
        <a:solidFill>
          <a:srgbClr val="263750"/>
        </a:solidFill>
        <a:latin typeface="Palatino" charset="0"/>
        <a:ea typeface="ヒラギノ明朝 ProN W3" charset="-128"/>
        <a:cs typeface="+mn-cs"/>
        <a:sym typeface="Palatino" charset="0"/>
      </a:defRPr>
    </a:lvl7pPr>
    <a:lvl8pPr marL="3200400" algn="l" defTabSz="914400" rtl="0" eaLnBrk="1" latinLnBrk="0" hangingPunct="1">
      <a:defRPr sz="3000" kern="1200">
        <a:solidFill>
          <a:srgbClr val="263750"/>
        </a:solidFill>
        <a:latin typeface="Palatino" charset="0"/>
        <a:ea typeface="ヒラギノ明朝 ProN W3" charset="-128"/>
        <a:cs typeface="+mn-cs"/>
        <a:sym typeface="Palatino" charset="0"/>
      </a:defRPr>
    </a:lvl8pPr>
    <a:lvl9pPr marL="3657600" algn="l" defTabSz="914400" rtl="0" eaLnBrk="1" latinLnBrk="0" hangingPunct="1">
      <a:defRPr sz="3000" kern="1200">
        <a:solidFill>
          <a:srgbClr val="263750"/>
        </a:solidFill>
        <a:latin typeface="Palatino" charset="0"/>
        <a:ea typeface="ヒラギノ明朝 ProN W3" charset="-128"/>
        <a:cs typeface="+mn-cs"/>
        <a:sym typeface="Palatino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rsula Hauszer | Friedensbüro Graz" initials="UG" lastIdx="1" clrIdx="0">
    <p:extLst>
      <p:ext uri="{19B8F6BF-5375-455C-9EA6-DF929625EA0E}">
        <p15:presenceInfo xmlns:p15="http://schemas.microsoft.com/office/powerpoint/2012/main" userId="S::ursula.hauszer@friedensbuero-graz.at::34dd606d-3d2e-4180-88b0-ab6bbf101896" providerId="AD"/>
      </p:ext>
    </p:extLst>
  </p:cmAuthor>
  <p:cmAuthor id="2" name="jutta.dier" initials="ju" lastIdx="1" clrIdx="1">
    <p:extLst>
      <p:ext uri="{19B8F6BF-5375-455C-9EA6-DF929625EA0E}">
        <p15:presenceInfo xmlns:p15="http://schemas.microsoft.com/office/powerpoint/2012/main" userId="S::jutta.dier@friedensbuero-graz.at::4896ec9e-61b5-43a0-8efa-409dfb9d578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89"/>
    <a:srgbClr val="FFFFFF"/>
    <a:srgbClr val="333333"/>
    <a:srgbClr val="EA7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1524" y="7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8830" cy="495029"/>
          </a:xfrm>
          <a:prstGeom prst="rect">
            <a:avLst/>
          </a:prstGeom>
        </p:spPr>
        <p:txBody>
          <a:bodyPr vert="horz" lIns="90759" tIns="45380" rIns="90759" bIns="45380" rtlCol="0"/>
          <a:lstStyle>
            <a:lvl1pPr algn="l">
              <a:defRPr sz="11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5376" y="0"/>
            <a:ext cx="2918830" cy="495029"/>
          </a:xfrm>
          <a:prstGeom prst="rect">
            <a:avLst/>
          </a:prstGeom>
        </p:spPr>
        <p:txBody>
          <a:bodyPr vert="horz" lIns="90759" tIns="45380" rIns="90759" bIns="45380" rtlCol="0"/>
          <a:lstStyle>
            <a:lvl1pPr algn="r">
              <a:defRPr sz="1100"/>
            </a:lvl1pPr>
          </a:lstStyle>
          <a:p>
            <a:fld id="{74C43A30-73CA-4E84-B340-477EC087FB12}" type="datetimeFigureOut">
              <a:rPr lang="de-DE" smtClean="0"/>
              <a:t>16.01.2023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371287"/>
            <a:ext cx="2918830" cy="495028"/>
          </a:xfrm>
          <a:prstGeom prst="rect">
            <a:avLst/>
          </a:prstGeom>
        </p:spPr>
        <p:txBody>
          <a:bodyPr vert="horz" lIns="90759" tIns="45380" rIns="90759" bIns="45380" rtlCol="0" anchor="b"/>
          <a:lstStyle>
            <a:lvl1pPr algn="l">
              <a:defRPr sz="11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5376" y="9371287"/>
            <a:ext cx="2918830" cy="495028"/>
          </a:xfrm>
          <a:prstGeom prst="rect">
            <a:avLst/>
          </a:prstGeom>
        </p:spPr>
        <p:txBody>
          <a:bodyPr vert="horz" lIns="90759" tIns="45380" rIns="90759" bIns="45380" rtlCol="0" anchor="b"/>
          <a:lstStyle>
            <a:lvl1pPr algn="r">
              <a:defRPr sz="1100"/>
            </a:lvl1pPr>
          </a:lstStyle>
          <a:p>
            <a:fld id="{A065180C-6DB7-4B54-8D5D-7D6A3550E9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23873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8738" y="0"/>
            <a:ext cx="6200776" cy="376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erade Verbindung 4"/>
          <p:cNvCxnSpPr>
            <a:cxnSpLocks noChangeShapeType="1"/>
          </p:cNvCxnSpPr>
          <p:nvPr userDrawn="1"/>
        </p:nvCxnSpPr>
        <p:spPr bwMode="auto">
          <a:xfrm>
            <a:off x="1462088" y="8909050"/>
            <a:ext cx="10009187" cy="0"/>
          </a:xfrm>
          <a:prstGeom prst="line">
            <a:avLst/>
          </a:prstGeom>
          <a:noFill/>
          <a:ln w="3175">
            <a:solidFill>
              <a:srgbClr val="333333"/>
            </a:solidFill>
            <a:round/>
            <a:headEnd/>
            <a:tailEnd/>
          </a:ln>
        </p:spPr>
      </p:cxnSp>
      <p:sp>
        <p:nvSpPr>
          <p:cNvPr id="6" name="Textfeld 5"/>
          <p:cNvSpPr txBox="1">
            <a:spLocks noChangeArrowheads="1"/>
          </p:cNvSpPr>
          <p:nvPr userDrawn="1"/>
        </p:nvSpPr>
        <p:spPr bwMode="auto">
          <a:xfrm>
            <a:off x="1462088" y="9124950"/>
            <a:ext cx="813593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0">
                <a:solidFill>
                  <a:srgbClr val="263750"/>
                </a:solidFill>
                <a:latin typeface="Palatino" charset="0"/>
                <a:ea typeface="ヒラギノ明朝 ProN W3" charset="-128"/>
                <a:sym typeface="Palatino" charset="0"/>
              </a:defRPr>
            </a:lvl1pPr>
            <a:lvl2pPr marL="742950" indent="-285750" eaLnBrk="0" hangingPunct="0">
              <a:defRPr sz="3000">
                <a:solidFill>
                  <a:srgbClr val="263750"/>
                </a:solidFill>
                <a:latin typeface="Palatino" charset="0"/>
                <a:ea typeface="ヒラギノ明朝 ProN W3" charset="-128"/>
                <a:sym typeface="Palatino" charset="0"/>
              </a:defRPr>
            </a:lvl2pPr>
            <a:lvl3pPr marL="1143000" indent="-228600" eaLnBrk="0" hangingPunct="0">
              <a:defRPr sz="3000">
                <a:solidFill>
                  <a:srgbClr val="263750"/>
                </a:solidFill>
                <a:latin typeface="Palatino" charset="0"/>
                <a:ea typeface="ヒラギノ明朝 ProN W3" charset="-128"/>
                <a:sym typeface="Palatino" charset="0"/>
              </a:defRPr>
            </a:lvl3pPr>
            <a:lvl4pPr marL="1600200" indent="-228600" eaLnBrk="0" hangingPunct="0">
              <a:defRPr sz="3000">
                <a:solidFill>
                  <a:srgbClr val="263750"/>
                </a:solidFill>
                <a:latin typeface="Palatino" charset="0"/>
                <a:ea typeface="ヒラギノ明朝 ProN W3" charset="-128"/>
                <a:sym typeface="Palatino" charset="0"/>
              </a:defRPr>
            </a:lvl4pPr>
            <a:lvl5pPr marL="2057400" indent="-228600" eaLnBrk="0" hangingPunct="0">
              <a:defRPr sz="3000">
                <a:solidFill>
                  <a:srgbClr val="263750"/>
                </a:solidFill>
                <a:latin typeface="Palatino" charset="0"/>
                <a:ea typeface="ヒラギノ明朝 ProN W3" charset="-128"/>
                <a:sym typeface="Palatino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263750"/>
                </a:solidFill>
                <a:latin typeface="Palatino" charset="0"/>
                <a:ea typeface="ヒラギノ明朝 ProN W3" charset="-128"/>
                <a:sym typeface="Palatino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263750"/>
                </a:solidFill>
                <a:latin typeface="Palatino" charset="0"/>
                <a:ea typeface="ヒラギノ明朝 ProN W3" charset="-128"/>
                <a:sym typeface="Palatino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263750"/>
                </a:solidFill>
                <a:latin typeface="Palatino" charset="0"/>
                <a:ea typeface="ヒラギノ明朝 ProN W3" charset="-128"/>
                <a:sym typeface="Palatino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263750"/>
                </a:solidFill>
                <a:latin typeface="Palatino" charset="0"/>
                <a:ea typeface="ヒラギノ明朝 ProN W3" charset="-128"/>
                <a:sym typeface="Palatino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de-DE" altLang="de-DE" sz="12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Friedensbüro Graz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101800" y="3076712"/>
            <a:ext cx="11217275" cy="1368151"/>
          </a:xfrm>
          <a:prstGeom prst="rect">
            <a:avLst/>
          </a:prstGeom>
        </p:spPr>
        <p:txBody>
          <a:bodyPr/>
          <a:lstStyle>
            <a:lvl1pPr>
              <a:defRPr sz="96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sz="quarter" idx="10"/>
          </p:nvPr>
        </p:nvSpPr>
        <p:spPr>
          <a:xfrm>
            <a:off x="3190032" y="5299554"/>
            <a:ext cx="6773863" cy="2016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 cap="all" baseline="0">
                <a:solidFill>
                  <a:srgbClr val="EA7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67910130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9621615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1880" y="1060376"/>
            <a:ext cx="10604053" cy="1152128"/>
          </a:xfrm>
          <a:prstGeom prst="rect">
            <a:avLst/>
          </a:prstGeom>
        </p:spPr>
        <p:txBody>
          <a:bodyPr vert="horz"/>
          <a:lstStyle>
            <a:lvl1pPr algn="ctr">
              <a:defRPr b="1" i="0">
                <a:latin typeface="Arial"/>
                <a:cs typeface="Arial"/>
              </a:defRPr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21879" y="2932584"/>
            <a:ext cx="10532045" cy="5779616"/>
          </a:xfrm>
          <a:prstGeom prst="rect">
            <a:avLst/>
          </a:prstGeom>
        </p:spPr>
        <p:txBody>
          <a:bodyPr vert="horz"/>
          <a:lstStyle>
            <a:lvl1pPr marL="571500" indent="-571500">
              <a:buClr>
                <a:srgbClr val="EA7600"/>
              </a:buClr>
              <a:buSzPct val="80000"/>
              <a:buFont typeface="Wingdings" charset="2"/>
              <a:buChar char="§"/>
              <a:defRPr>
                <a:latin typeface="Georgia"/>
              </a:defRPr>
            </a:lvl1pPr>
            <a:lvl2pPr marL="1016000" indent="-571500">
              <a:buClr>
                <a:srgbClr val="EA7600"/>
              </a:buClr>
              <a:buSzPct val="80000"/>
              <a:buFont typeface="Wingdings" charset="2"/>
              <a:buChar char="§"/>
              <a:defRPr>
                <a:latin typeface="Georgia"/>
              </a:defRPr>
            </a:lvl2pPr>
            <a:lvl3pPr marL="1460500" indent="-571500">
              <a:buClr>
                <a:srgbClr val="EA7600"/>
              </a:buClr>
              <a:buSzPct val="80000"/>
              <a:buFont typeface="Wingdings" charset="2"/>
              <a:buChar char="§"/>
              <a:defRPr>
                <a:latin typeface="Georgia"/>
              </a:defRPr>
            </a:lvl3pPr>
            <a:lvl4pPr marL="1905000" indent="-571500">
              <a:buClr>
                <a:srgbClr val="EA7600"/>
              </a:buClr>
              <a:buSzPct val="80000"/>
              <a:buFont typeface="Wingdings" charset="2"/>
              <a:buChar char="§"/>
              <a:defRPr>
                <a:latin typeface="Georgia"/>
              </a:defRPr>
            </a:lvl4pPr>
            <a:lvl5pPr marL="2349500" indent="-571500">
              <a:buClr>
                <a:srgbClr val="EA7600"/>
              </a:buClr>
              <a:buSzPct val="80000"/>
              <a:buFont typeface="Wingdings" charset="2"/>
              <a:buChar char="§"/>
              <a:defRPr>
                <a:latin typeface="Georgia"/>
              </a:defRPr>
            </a:lvl5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178334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821880" y="1060376"/>
            <a:ext cx="10604053" cy="1152128"/>
          </a:xfrm>
          <a:prstGeom prst="rect">
            <a:avLst/>
          </a:prstGeom>
        </p:spPr>
        <p:txBody>
          <a:bodyPr vert="horz"/>
          <a:lstStyle>
            <a:lvl1pPr algn="ctr">
              <a:defRPr b="1" i="0">
                <a:latin typeface="Arial"/>
                <a:cs typeface="Arial"/>
              </a:defRPr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7786120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630951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>
                <a:latin typeface="Georgi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>
              <a:sym typeface="Palatino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549525" y="7469088"/>
            <a:ext cx="7802563" cy="80573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latin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66273311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</p:sldLayoutIdLst>
  <p:transition spd="med">
    <p:fade/>
  </p:transition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1" name="Gerade Verbindung 8"/>
          <p:cNvCxnSpPr>
            <a:cxnSpLocks noChangeShapeType="1"/>
          </p:cNvCxnSpPr>
          <p:nvPr userDrawn="1"/>
        </p:nvCxnSpPr>
        <p:spPr bwMode="auto">
          <a:xfrm>
            <a:off x="1462088" y="8909050"/>
            <a:ext cx="10009187" cy="0"/>
          </a:xfrm>
          <a:prstGeom prst="line">
            <a:avLst/>
          </a:prstGeom>
          <a:noFill/>
          <a:ln w="3175">
            <a:solidFill>
              <a:srgbClr val="333333"/>
            </a:solidFill>
            <a:round/>
            <a:headEnd/>
            <a:tailEnd/>
          </a:ln>
        </p:spPr>
      </p:cxnSp>
      <p:sp>
        <p:nvSpPr>
          <p:cNvPr id="2052" name="Textfeld 12"/>
          <p:cNvSpPr txBox="1">
            <a:spLocks noChangeArrowheads="1"/>
          </p:cNvSpPr>
          <p:nvPr userDrawn="1"/>
        </p:nvSpPr>
        <p:spPr bwMode="auto">
          <a:xfrm>
            <a:off x="1462088" y="9124950"/>
            <a:ext cx="813593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0">
                <a:solidFill>
                  <a:srgbClr val="263750"/>
                </a:solidFill>
                <a:latin typeface="Palatino" charset="0"/>
                <a:ea typeface="ヒラギノ明朝 ProN W3" charset="-128"/>
                <a:sym typeface="Palatino" charset="0"/>
              </a:defRPr>
            </a:lvl1pPr>
            <a:lvl2pPr marL="742950" indent="-285750" eaLnBrk="0" hangingPunct="0">
              <a:defRPr sz="3000">
                <a:solidFill>
                  <a:srgbClr val="263750"/>
                </a:solidFill>
                <a:latin typeface="Palatino" charset="0"/>
                <a:ea typeface="ヒラギノ明朝 ProN W3" charset="-128"/>
                <a:sym typeface="Palatino" charset="0"/>
              </a:defRPr>
            </a:lvl2pPr>
            <a:lvl3pPr marL="1143000" indent="-228600" eaLnBrk="0" hangingPunct="0">
              <a:defRPr sz="3000">
                <a:solidFill>
                  <a:srgbClr val="263750"/>
                </a:solidFill>
                <a:latin typeface="Palatino" charset="0"/>
                <a:ea typeface="ヒラギノ明朝 ProN W3" charset="-128"/>
                <a:sym typeface="Palatino" charset="0"/>
              </a:defRPr>
            </a:lvl3pPr>
            <a:lvl4pPr marL="1600200" indent="-228600" eaLnBrk="0" hangingPunct="0">
              <a:defRPr sz="3000">
                <a:solidFill>
                  <a:srgbClr val="263750"/>
                </a:solidFill>
                <a:latin typeface="Palatino" charset="0"/>
                <a:ea typeface="ヒラギノ明朝 ProN W3" charset="-128"/>
                <a:sym typeface="Palatino" charset="0"/>
              </a:defRPr>
            </a:lvl4pPr>
            <a:lvl5pPr marL="2057400" indent="-228600" eaLnBrk="0" hangingPunct="0">
              <a:defRPr sz="3000">
                <a:solidFill>
                  <a:srgbClr val="263750"/>
                </a:solidFill>
                <a:latin typeface="Palatino" charset="0"/>
                <a:ea typeface="ヒラギノ明朝 ProN W3" charset="-128"/>
                <a:sym typeface="Palatino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263750"/>
                </a:solidFill>
                <a:latin typeface="Palatino" charset="0"/>
                <a:ea typeface="ヒラギノ明朝 ProN W3" charset="-128"/>
                <a:sym typeface="Palatino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263750"/>
                </a:solidFill>
                <a:latin typeface="Palatino" charset="0"/>
                <a:ea typeface="ヒラギノ明朝 ProN W3" charset="-128"/>
                <a:sym typeface="Palatino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263750"/>
                </a:solidFill>
                <a:latin typeface="Palatino" charset="0"/>
                <a:ea typeface="ヒラギノ明朝 ProN W3" charset="-128"/>
                <a:sym typeface="Palatino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263750"/>
                </a:solidFill>
                <a:latin typeface="Palatino" charset="0"/>
                <a:ea typeface="ヒラギノ明朝 ProN W3" charset="-128"/>
                <a:sym typeface="Palatino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de-DE" altLang="de-DE" sz="12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Friedensbüro Graz</a:t>
            </a:r>
          </a:p>
        </p:txBody>
      </p:sp>
      <p:pic>
        <p:nvPicPr>
          <p:cNvPr id="7" name="Grafik 1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-709613" y="71438"/>
            <a:ext cx="2857501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C5753C7B-7F04-5A08-0174-FBA0DC6438B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679" y="2599850"/>
            <a:ext cx="1042915" cy="3290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6" r:id="rId1"/>
    <p:sldLayoutId id="2147484107" r:id="rId2"/>
    <p:sldLayoutId id="2147484108" r:id="rId3"/>
    <p:sldLayoutId id="2147484109" r:id="rId4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+mj-lt"/>
          <a:ea typeface="MS PGothic" panose="020B0600070205080204" pitchFamily="34" charset="-128"/>
          <a:cs typeface="ＭＳ Ｐゴシック" charset="0"/>
          <a:sym typeface="Didot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Corbel" charset="0"/>
          <a:ea typeface="MS PGothic" panose="020B0600070205080204" pitchFamily="34" charset="-128"/>
          <a:cs typeface="ＭＳ Ｐゴシック" charset="0"/>
          <a:sym typeface="Dido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Corbel" charset="0"/>
          <a:ea typeface="MS PGothic" panose="020B0600070205080204" pitchFamily="34" charset="-128"/>
          <a:cs typeface="ＭＳ Ｐゴシック" charset="0"/>
          <a:sym typeface="Dido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Corbel" charset="0"/>
          <a:ea typeface="MS PGothic" panose="020B0600070205080204" pitchFamily="34" charset="-128"/>
          <a:cs typeface="ＭＳ Ｐゴシック" charset="0"/>
          <a:sym typeface="Dido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Corbel" charset="0"/>
          <a:ea typeface="MS PGothic" panose="020B0600070205080204" pitchFamily="34" charset="-128"/>
          <a:cs typeface="ＭＳ Ｐゴシック" charset="0"/>
          <a:sym typeface="Dido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571500" indent="-571500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Arial" panose="020B0604020202020204" pitchFamily="34" charset="0"/>
        <a:buChar char="•"/>
        <a:defRPr sz="3800">
          <a:solidFill>
            <a:srgbClr val="000000"/>
          </a:solidFill>
          <a:latin typeface="Georgia"/>
          <a:ea typeface="MS PGothic" panose="020B0600070205080204" pitchFamily="34" charset="-128"/>
          <a:cs typeface="Georgia"/>
          <a:sym typeface="Palatino" charset="0"/>
        </a:defRPr>
      </a:lvl1pPr>
      <a:lvl2pPr marL="1016000" indent="-571500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Arial" panose="020B0604020202020204" pitchFamily="34" charset="0"/>
        <a:buChar char="•"/>
        <a:defRPr sz="3800">
          <a:solidFill>
            <a:srgbClr val="000000"/>
          </a:solidFill>
          <a:latin typeface="Georgia"/>
          <a:ea typeface="MS PGothic" panose="020B0600070205080204" pitchFamily="34" charset="-128"/>
          <a:cs typeface="Georgia"/>
          <a:sym typeface="Palatino" charset="0"/>
        </a:defRPr>
      </a:lvl2pPr>
      <a:lvl3pPr marL="1460500" indent="-571500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Arial" panose="020B0604020202020204" pitchFamily="34" charset="0"/>
        <a:buChar char="•"/>
        <a:defRPr sz="3800">
          <a:solidFill>
            <a:srgbClr val="000000"/>
          </a:solidFill>
          <a:latin typeface="Georgia"/>
          <a:ea typeface="MS PGothic" panose="020B0600070205080204" pitchFamily="34" charset="-128"/>
          <a:cs typeface="Georgia"/>
          <a:sym typeface="Palatino" charset="0"/>
        </a:defRPr>
      </a:lvl3pPr>
      <a:lvl4pPr marL="1905000" indent="-571500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Arial" panose="020B0604020202020204" pitchFamily="34" charset="0"/>
        <a:buChar char="•"/>
        <a:defRPr sz="3800">
          <a:solidFill>
            <a:srgbClr val="000000"/>
          </a:solidFill>
          <a:latin typeface="Georgia"/>
          <a:ea typeface="MS PGothic" panose="020B0600070205080204" pitchFamily="34" charset="-128"/>
          <a:cs typeface="Georgia"/>
          <a:sym typeface="Palatino" charset="0"/>
        </a:defRPr>
      </a:lvl4pPr>
      <a:lvl5pPr marL="2349500" indent="-571500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Arial" panose="020B0604020202020204" pitchFamily="34" charset="0"/>
        <a:buChar char="•"/>
        <a:defRPr sz="3800">
          <a:solidFill>
            <a:srgbClr val="000000"/>
          </a:solidFill>
          <a:latin typeface="Georgia"/>
          <a:ea typeface="MS PGothic" panose="020B0600070205080204" pitchFamily="34" charset="-128"/>
          <a:cs typeface="Georgia"/>
          <a:sym typeface="Palatino" charset="0"/>
        </a:defRPr>
      </a:lvl5pPr>
      <a:lvl6pPr marL="26035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6pPr>
      <a:lvl7pPr marL="30607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7pPr>
      <a:lvl8pPr marL="35179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8pPr>
      <a:lvl9pPr marL="39751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292624"/>
            <a:ext cx="13004800" cy="5305276"/>
          </a:xfrm>
        </p:spPr>
        <p:txBody>
          <a:bodyPr/>
          <a:lstStyle/>
          <a:p>
            <a:r>
              <a:rPr lang="de-DE" sz="7200" dirty="0"/>
              <a:t>Stadtteilarbeit</a:t>
            </a:r>
            <a:br>
              <a:rPr lang="de-DE" sz="7200" dirty="0"/>
            </a:br>
            <a:r>
              <a:rPr lang="de-DE" sz="7200" dirty="0"/>
              <a:t>in Graz Und </a:t>
            </a:r>
            <a:br>
              <a:rPr lang="de-DE" sz="7200" dirty="0"/>
            </a:br>
            <a:r>
              <a:rPr lang="de-DE" sz="7200" dirty="0"/>
              <a:t>Perspektiven </a:t>
            </a:r>
            <a:br>
              <a:rPr lang="de-DE" sz="7200" dirty="0"/>
            </a:br>
            <a:r>
              <a:rPr lang="de-DE" sz="7200" dirty="0"/>
              <a:t>für Andritz</a:t>
            </a:r>
          </a:p>
        </p:txBody>
      </p:sp>
    </p:spTree>
    <p:extLst>
      <p:ext uri="{BB962C8B-B14F-4D97-AF65-F5344CB8AC3E}">
        <p14:creationId xmlns:p14="http://schemas.microsoft.com/office/powerpoint/2010/main" val="1616871029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Stadtteiltreffs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79824" y="2640169"/>
            <a:ext cx="10532045" cy="3992452"/>
          </a:xfrm>
        </p:spPr>
        <p:txBody>
          <a:bodyPr vert="horz" anchor="t"/>
          <a:lstStyle/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de-DE" sz="3200" dirty="0"/>
              <a:t>Stadtteiltreff ERFA Gösting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de-DE" sz="3200" dirty="0"/>
              <a:t>Mein Tag – Praxisgemeinschaft und </a:t>
            </a:r>
            <a:r>
              <a:rPr lang="de-DE" sz="3200" dirty="0" err="1"/>
              <a:t>Platzltreff</a:t>
            </a:r>
            <a:endParaRPr lang="de-DE" sz="3200" dirty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de-DE" sz="3200" dirty="0"/>
              <a:t>Stadtteiltreff </a:t>
            </a:r>
            <a:r>
              <a:rPr lang="de-DE" sz="3200" dirty="0" err="1"/>
              <a:t>Ragnitz</a:t>
            </a:r>
            <a:r>
              <a:rPr lang="de-DE" sz="3200" dirty="0"/>
              <a:t>/Ries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4929967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622080" y="8477200"/>
            <a:ext cx="6781601" cy="661715"/>
          </a:xfrm>
        </p:spPr>
        <p:txBody>
          <a:bodyPr vert="horz" anchor="t"/>
          <a:lstStyle/>
          <a:p>
            <a:r>
              <a:rPr lang="de-AT" sz="1200" dirty="0">
                <a:ea typeface="MS PGothic"/>
              </a:rPr>
              <a:t>https://www.friedensbuero-graz.at/stadtteilarbeit/</a:t>
            </a:r>
            <a:endParaRPr lang="de-DE" dirty="0">
              <a:ea typeface="MS PGothic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17D6DBC-EF70-60C2-8887-C159C9E88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9302" y="495300"/>
            <a:ext cx="5306196" cy="750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157870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Perspektive Andritz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79824" y="2640168"/>
            <a:ext cx="10532045" cy="6262532"/>
          </a:xfrm>
        </p:spPr>
        <p:txBody>
          <a:bodyPr vert="horz" anchor="t"/>
          <a:lstStyle/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de-DE" dirty="0"/>
              <a:t>Heuer keine zusätzliche Einrichtung</a:t>
            </a:r>
          </a:p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de-DE" dirty="0"/>
              <a:t>Start als ehrenamtliche Einrichtung unter Nutzung öffentlicher Räumlichkeiten</a:t>
            </a:r>
          </a:p>
          <a:p>
            <a:pPr>
              <a:spcBef>
                <a:spcPts val="1600"/>
              </a:spcBef>
            </a:pPr>
            <a:r>
              <a:rPr lang="de-DE" dirty="0"/>
              <a:t>Kleinere Projektförderung</a:t>
            </a:r>
          </a:p>
          <a:p>
            <a:pPr marL="0" indent="0">
              <a:buNone/>
            </a:pPr>
            <a:r>
              <a:rPr lang="de-DE" dirty="0"/>
              <a:t>Ein langsamer kleiner Start hilft, die eigenen Ressourcen abzuklären und herauszufinden, ob das Angebot den Bedarf der Menschen trifft und man selbst ausreichend Ressourcen hat.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7643055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Stadtteilarbeit…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21880" y="2438400"/>
            <a:ext cx="10205020" cy="5604644"/>
          </a:xfrm>
        </p:spPr>
        <p:txBody>
          <a:bodyPr/>
          <a:lstStyle/>
          <a:p>
            <a:pPr marL="0" indent="0" algn="l">
              <a:buNone/>
            </a:pPr>
            <a:r>
              <a:rPr lang="de-DE" b="0" i="0" dirty="0">
                <a:solidFill>
                  <a:srgbClr val="29235C"/>
                </a:solidFill>
                <a:effectLst/>
                <a:latin typeface="Open Sans" panose="020B0606030504020204" pitchFamily="34" charset="0"/>
              </a:rPr>
              <a:t>In den Einrichtungen der Stadtteilarbeit können sich Menschen begegnen, aktiv werden, helfen und Hilfe bekommen. Hier treffen sich Menschen aus der Nachbarschaft für verschiedenste Aktivitäten. Je nach </a:t>
            </a:r>
            <a:r>
              <a:rPr lang="de-DE" dirty="0">
                <a:solidFill>
                  <a:srgbClr val="29235C"/>
                </a:solidFill>
                <a:latin typeface="Open Sans" panose="020B0606030504020204" pitchFamily="34" charset="0"/>
              </a:rPr>
              <a:t>den Standort ist Stadtteilarbeit ein einfaches Begegnungsangebt bis hin zu professionell betriebenen Einrichtungen.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277630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Geschichte der STA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de-AT" b="1" i="1" dirty="0"/>
              <a:t>Ämterübergreifende Arbeitsgruppe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de-DE" sz="3600" dirty="0"/>
              <a:t>Koordination: Friedensbüro Graz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de-DE" sz="3600" dirty="0"/>
              <a:t>Integrative Stadtentwicklung, Präsidialabteilung, Stadtvermessungsamt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de-DE" sz="3600" dirty="0"/>
              <a:t>Sozialamt, Amt für Jugend und Familie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de-DE" sz="3600" dirty="0"/>
              <a:t>ABI, Schulzahnklinik und Integrationsreferat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de-DE" sz="3600" dirty="0"/>
              <a:t>Amt für Wohnungsangelegenheiten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de-DE" sz="3600" dirty="0"/>
              <a:t>Stadtpolizeikommando Graz</a:t>
            </a:r>
          </a:p>
        </p:txBody>
      </p:sp>
    </p:spTree>
    <p:extLst>
      <p:ext uri="{BB962C8B-B14F-4D97-AF65-F5344CB8AC3E}">
        <p14:creationId xmlns:p14="http://schemas.microsoft.com/office/powerpoint/2010/main" val="1834214505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2840" y="484312"/>
            <a:ext cx="7740000" cy="813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678057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2561" y="408268"/>
            <a:ext cx="5018391" cy="7098595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860711" y="7698430"/>
            <a:ext cx="8604762" cy="805731"/>
          </a:xfrm>
        </p:spPr>
        <p:txBody>
          <a:bodyPr vert="horz" anchor="t"/>
          <a:lstStyle/>
          <a:p>
            <a:r>
              <a:rPr lang="de-AT">
                <a:ea typeface="MS PGothic"/>
              </a:rPr>
              <a:t>Beschlossen im Oktober 2015</a:t>
            </a:r>
            <a:br>
              <a:rPr lang="de-AT"/>
            </a:br>
            <a:r>
              <a:rPr lang="de-AT">
                <a:ea typeface="MS PGothic"/>
              </a:rPr>
              <a:t>abrufbar unter: https://www.graz.at/cms/dokumente/10259828_7763635/df52f17f/Leitbild_A4%20%28002%29__.pdf</a:t>
            </a:r>
          </a:p>
        </p:txBody>
      </p:sp>
    </p:spTree>
    <p:extLst>
      <p:ext uri="{BB962C8B-B14F-4D97-AF65-F5344CB8AC3E}">
        <p14:creationId xmlns:p14="http://schemas.microsoft.com/office/powerpoint/2010/main" val="1263201229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Ziele der STA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21879" y="3117902"/>
            <a:ext cx="10532045" cy="3718562"/>
          </a:xfrm>
        </p:spPr>
        <p:txBody>
          <a:bodyPr vert="horz" anchor="t"/>
          <a:lstStyle/>
          <a:p>
            <a:pPr>
              <a:spcBef>
                <a:spcPts val="1800"/>
              </a:spcBef>
            </a:pPr>
            <a:r>
              <a:rPr lang="de-DE">
                <a:ea typeface="MS PGothic"/>
              </a:rPr>
              <a:t>Vernetzung der Akteure im Bereich. </a:t>
            </a:r>
            <a:endParaRPr lang="de-DE"/>
          </a:p>
          <a:p>
            <a:pPr>
              <a:spcBef>
                <a:spcPts val="1800"/>
              </a:spcBef>
            </a:pPr>
            <a:r>
              <a:rPr lang="de-DE">
                <a:ea typeface="MS PGothic"/>
              </a:rPr>
              <a:t>Aktivierung von Nachbarschaften. </a:t>
            </a:r>
            <a:endParaRPr lang="de-DE"/>
          </a:p>
          <a:p>
            <a:pPr>
              <a:spcBef>
                <a:spcPts val="1800"/>
              </a:spcBef>
            </a:pPr>
            <a:r>
              <a:rPr lang="de-DE">
                <a:ea typeface="MS PGothic"/>
              </a:rPr>
              <a:t>Beteiligungsprojekte</a:t>
            </a:r>
          </a:p>
          <a:p>
            <a:pPr>
              <a:spcBef>
                <a:spcPts val="1800"/>
              </a:spcBef>
            </a:pPr>
            <a:r>
              <a:rPr lang="de-DE">
                <a:ea typeface="MS PGothic"/>
              </a:rPr>
              <a:t>Brücke zu Angeboten der Stadt</a:t>
            </a:r>
            <a:endParaRPr lang="de-DE" sz="2400"/>
          </a:p>
        </p:txBody>
      </p:sp>
    </p:spTree>
    <p:extLst>
      <p:ext uri="{BB962C8B-B14F-4D97-AF65-F5344CB8AC3E}">
        <p14:creationId xmlns:p14="http://schemas.microsoft.com/office/powerpoint/2010/main" val="3688693506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Förderschienen der STA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21879" y="2212503"/>
            <a:ext cx="10532045" cy="6648161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de-DE" sz="3600" b="1" i="1" dirty="0"/>
              <a:t>Stadtteilzentren mit </a:t>
            </a:r>
            <a:r>
              <a:rPr lang="de-DE" sz="3600" b="1" i="1" dirty="0" err="1"/>
              <a:t>Aussenstellen</a:t>
            </a:r>
            <a:r>
              <a:rPr lang="de-DE" sz="3600" b="1" i="1" dirty="0"/>
              <a:t> </a:t>
            </a:r>
            <a:br>
              <a:rPr lang="de-DE" sz="3600" b="1" i="1" dirty="0"/>
            </a:br>
            <a:r>
              <a:rPr lang="de-DE" sz="3600" dirty="0"/>
              <a:t>max. € 150.000 pro Jahr</a:t>
            </a:r>
          </a:p>
          <a:p>
            <a:pPr>
              <a:spcBef>
                <a:spcPts val="1800"/>
              </a:spcBef>
            </a:pPr>
            <a:r>
              <a:rPr lang="de-DE" sz="3600" b="1" i="1" dirty="0"/>
              <a:t>Nachbarschaftszentren</a:t>
            </a:r>
            <a:r>
              <a:rPr lang="de-DE" sz="3600" dirty="0"/>
              <a:t> </a:t>
            </a:r>
            <a:br>
              <a:rPr lang="de-DE" sz="3600" dirty="0"/>
            </a:br>
            <a:r>
              <a:rPr lang="de-DE" sz="3600" dirty="0"/>
              <a:t>(ausgehend vom Engagement von BürgerInnen) max. € 50.000 pro Jahr</a:t>
            </a:r>
          </a:p>
          <a:p>
            <a:pPr>
              <a:spcBef>
                <a:spcPts val="1800"/>
              </a:spcBef>
            </a:pPr>
            <a:r>
              <a:rPr lang="de-DE" sz="3600" b="1" i="1" dirty="0"/>
              <a:t>Stadtteiltreffs </a:t>
            </a:r>
            <a:r>
              <a:rPr lang="de-DE" sz="3600" i="1" dirty="0"/>
              <a:t>(Betreut von professionellen Trägern) max € 15.000 pro Jahr</a:t>
            </a:r>
          </a:p>
          <a:p>
            <a:pPr>
              <a:spcBef>
                <a:spcPts val="1800"/>
              </a:spcBef>
            </a:pPr>
            <a:r>
              <a:rPr lang="de-DE" sz="3600" b="1" i="1" dirty="0"/>
              <a:t>Stadtteilprojekte</a:t>
            </a:r>
            <a:r>
              <a:rPr lang="de-DE" sz="3600" dirty="0"/>
              <a:t> max. € 10.000 pro Jahr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de-DE" sz="2400" dirty="0"/>
              <a:t>(siehe: Kriterien der SIBET-Finanzierung 2022)</a:t>
            </a:r>
          </a:p>
        </p:txBody>
      </p:sp>
    </p:spTree>
    <p:extLst>
      <p:ext uri="{BB962C8B-B14F-4D97-AF65-F5344CB8AC3E}">
        <p14:creationId xmlns:p14="http://schemas.microsoft.com/office/powerpoint/2010/main" val="163952551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Stadtteilzentren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79824" y="2897746"/>
            <a:ext cx="10532045" cy="5928754"/>
          </a:xfrm>
        </p:spPr>
        <p:txBody>
          <a:bodyPr vert="horz" anchor="t"/>
          <a:lstStyle/>
          <a:p>
            <a:pPr lvl="1"/>
            <a:r>
              <a:rPr lang="de-DE" sz="3200" dirty="0">
                <a:ea typeface="MS PGothic"/>
              </a:rPr>
              <a:t>STZ </a:t>
            </a:r>
            <a:r>
              <a:rPr lang="de-DE" sz="3200" dirty="0" err="1">
                <a:ea typeface="MS PGothic"/>
              </a:rPr>
              <a:t>Triesterstraße</a:t>
            </a:r>
            <a:r>
              <a:rPr lang="de-DE" sz="3200" dirty="0">
                <a:ea typeface="MS PGothic"/>
              </a:rPr>
              <a:t> (Verein </a:t>
            </a:r>
            <a:r>
              <a:rPr lang="de-DE" sz="3200" dirty="0" err="1">
                <a:ea typeface="MS PGothic"/>
              </a:rPr>
              <a:t>Illusions</a:t>
            </a:r>
            <a:r>
              <a:rPr lang="de-DE" sz="3200" dirty="0">
                <a:ea typeface="MS PGothic"/>
              </a:rPr>
              <a:t>)</a:t>
            </a:r>
            <a:endParaRPr lang="de-DE" sz="3200" dirty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de-DE" sz="3200" dirty="0"/>
              <a:t>STZ </a:t>
            </a:r>
            <a:r>
              <a:rPr lang="de-DE" sz="3200" dirty="0" err="1"/>
              <a:t>Jakomini</a:t>
            </a:r>
            <a:r>
              <a:rPr lang="de-DE" sz="3200" dirty="0"/>
              <a:t> (SMZ Liebenau)</a:t>
            </a:r>
          </a:p>
          <a:p>
            <a:pPr lvl="2">
              <a:lnSpc>
                <a:spcPct val="100000"/>
              </a:lnSpc>
              <a:spcBef>
                <a:spcPts val="1200"/>
              </a:spcBef>
            </a:pPr>
            <a:r>
              <a:rPr lang="de-DE" sz="3200" dirty="0"/>
              <a:t>Außenstelle Grünanger</a:t>
            </a:r>
          </a:p>
          <a:p>
            <a:pPr lvl="2">
              <a:lnSpc>
                <a:spcPct val="100000"/>
              </a:lnSpc>
              <a:spcBef>
                <a:spcPts val="1200"/>
              </a:spcBef>
            </a:pPr>
            <a:r>
              <a:rPr lang="de-DE" sz="3200" dirty="0"/>
              <a:t>Außenstelle </a:t>
            </a:r>
            <a:r>
              <a:rPr lang="de-DE" sz="3200" dirty="0" err="1"/>
              <a:t>Harmsdorf</a:t>
            </a:r>
            <a:endParaRPr lang="de-DE" sz="3200" dirty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de-DE" sz="3200" dirty="0"/>
              <a:t>STA </a:t>
            </a:r>
            <a:r>
              <a:rPr lang="de-DE" sz="3200" dirty="0" err="1"/>
              <a:t>Eggenlend</a:t>
            </a:r>
            <a:r>
              <a:rPr lang="de-DE" sz="3200" dirty="0"/>
              <a:t> (WIKI)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de-DE" sz="3200" dirty="0"/>
              <a:t>STZ </a:t>
            </a:r>
            <a:r>
              <a:rPr lang="de-DE" sz="3200" dirty="0" err="1"/>
              <a:t>Lend</a:t>
            </a:r>
            <a:r>
              <a:rPr lang="de-DE" sz="3200" dirty="0"/>
              <a:t> (JUKUS)</a:t>
            </a:r>
          </a:p>
          <a:p>
            <a:pPr lvl="2">
              <a:lnSpc>
                <a:spcPct val="100000"/>
              </a:lnSpc>
              <a:spcBef>
                <a:spcPts val="1200"/>
              </a:spcBef>
            </a:pPr>
            <a:r>
              <a:rPr lang="de-DE" sz="3200" dirty="0"/>
              <a:t>Außenstelle NANET </a:t>
            </a:r>
            <a:r>
              <a:rPr lang="de-DE" sz="3200" dirty="0" err="1"/>
              <a:t>Floßlend</a:t>
            </a:r>
            <a:endParaRPr lang="de-DE" sz="3200" dirty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de-DE" sz="3200" dirty="0"/>
              <a:t>(STZ </a:t>
            </a:r>
            <a:r>
              <a:rPr lang="de-DE" sz="3200" dirty="0" err="1"/>
              <a:t>Straßgang</a:t>
            </a:r>
            <a:r>
              <a:rPr lang="de-DE" sz="3200" dirty="0"/>
              <a:t>/Wetzelsdorf)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endParaRPr lang="de-DE" sz="32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7652731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Nachbarschaftszentren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79824" y="2640169"/>
            <a:ext cx="10532045" cy="3992452"/>
          </a:xfrm>
        </p:spPr>
        <p:txBody>
          <a:bodyPr vert="horz" anchor="t"/>
          <a:lstStyle/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de-DE" sz="3200" dirty="0"/>
              <a:t>Büro der Nachbarschaften (Stadtlabor), 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de-DE" sz="3200" dirty="0"/>
              <a:t>Mehrgenerationenhaus </a:t>
            </a:r>
            <a:r>
              <a:rPr lang="de-DE" sz="3200" dirty="0" err="1"/>
              <a:t>Waltendorf</a:t>
            </a:r>
            <a:r>
              <a:rPr lang="de-DE" sz="3200" dirty="0"/>
              <a:t>, 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de-DE" sz="3200" dirty="0"/>
              <a:t>Nachbarschaftszentrum St. Peter (WIKI), 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de-DE" sz="3200" dirty="0" err="1"/>
              <a:t>Grätzelinitiative</a:t>
            </a:r>
            <a:r>
              <a:rPr lang="de-DE" sz="3200" dirty="0"/>
              <a:t> Margaretenbad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de-DE" sz="3200" dirty="0" err="1"/>
              <a:t>Cafe</a:t>
            </a:r>
            <a:r>
              <a:rPr lang="de-DE" sz="3200" dirty="0"/>
              <a:t> </a:t>
            </a:r>
            <a:r>
              <a:rPr lang="de-DE" sz="3200" dirty="0" err="1"/>
              <a:t>Jakomini</a:t>
            </a:r>
            <a:endParaRPr lang="de-DE" sz="3200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2512392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eer">
  <a:themeElements>
    <a:clrScheme name="friedensbuero - corporate">
      <a:dk1>
        <a:srgbClr val="005389"/>
      </a:dk1>
      <a:lt1>
        <a:srgbClr val="DB6021"/>
      </a:lt1>
      <a:dk2>
        <a:srgbClr val="609537"/>
      </a:dk2>
      <a:lt2>
        <a:srgbClr val="6F356F"/>
      </a:lt2>
      <a:accent1>
        <a:srgbClr val="000000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Zwielic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Le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642955796D33D4AB1C03C85E1B3B1F2" ma:contentTypeVersion="2" ma:contentTypeDescription="Ein neues Dokument erstellen." ma:contentTypeScope="" ma:versionID="d23f3d8bed8896dd6874452ba8fbdda2">
  <xsd:schema xmlns:xsd="http://www.w3.org/2001/XMLSchema" xmlns:xs="http://www.w3.org/2001/XMLSchema" xmlns:p="http://schemas.microsoft.com/office/2006/metadata/properties" xmlns:ns2="30bc6b3f-f0c2-4e98-9b85-cb671ed8f3d1" targetNamespace="http://schemas.microsoft.com/office/2006/metadata/properties" ma:root="true" ma:fieldsID="279f58239f81c112cf1403b469be4902" ns2:_="">
    <xsd:import namespace="30bc6b3f-f0c2-4e98-9b85-cb671ed8f3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bc6b3f-f0c2-4e98-9b85-cb671ed8f3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4773B5E-3EB4-4E52-9688-47C5A007F2D5}">
  <ds:schemaRefs>
    <ds:schemaRef ds:uri="http://www.w3.org/XML/1998/namespace"/>
    <ds:schemaRef ds:uri="http://schemas.microsoft.com/office/2006/metadata/properties"/>
    <ds:schemaRef ds:uri="30bc6b3f-f0c2-4e98-9b85-cb671ed8f3d1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BEBE77A-CDB5-440C-9E48-D6127F2190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7A4E8B8-6658-4710-A73C-6D84EF9E78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bc6b3f-f0c2-4e98-9b85-cb671ed8f3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317</Words>
  <Application>Microsoft Office PowerPoint</Application>
  <PresentationFormat>Benutzerdefiniert</PresentationFormat>
  <Paragraphs>48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12</vt:i4>
      </vt:variant>
    </vt:vector>
  </HeadingPairs>
  <TitlesOfParts>
    <vt:vector size="23" baseType="lpstr">
      <vt:lpstr>Arial</vt:lpstr>
      <vt:lpstr>Calibri</vt:lpstr>
      <vt:lpstr>Corbel</vt:lpstr>
      <vt:lpstr>Didot</vt:lpstr>
      <vt:lpstr>Georgia</vt:lpstr>
      <vt:lpstr>Open Sans</vt:lpstr>
      <vt:lpstr>Palatino</vt:lpstr>
      <vt:lpstr>Wingdings</vt:lpstr>
      <vt:lpstr>Zapf Dingbats</vt:lpstr>
      <vt:lpstr>Benutzerdefiniertes Design</vt:lpstr>
      <vt:lpstr>Leer</vt:lpstr>
      <vt:lpstr>Stadtteilarbeit in Graz Und  Perspektiven  für Andritz</vt:lpstr>
      <vt:lpstr>Stadtteilarbeit…</vt:lpstr>
      <vt:lpstr>Geschichte der STA</vt:lpstr>
      <vt:lpstr>PowerPoint-Präsentation</vt:lpstr>
      <vt:lpstr>PowerPoint-Präsentation</vt:lpstr>
      <vt:lpstr>Ziele der STA</vt:lpstr>
      <vt:lpstr>Förderschienen der STA</vt:lpstr>
      <vt:lpstr>Stadtteilzentren</vt:lpstr>
      <vt:lpstr>Nachbarschaftszentren</vt:lpstr>
      <vt:lpstr>Stadtteiltreffs</vt:lpstr>
      <vt:lpstr>PowerPoint-Präsentation</vt:lpstr>
      <vt:lpstr>Perspektive Andritz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Jutta</dc:creator>
  <cp:lastModifiedBy>Jutta Dier | Friedensbüro Graz</cp:lastModifiedBy>
  <cp:revision>11</cp:revision>
  <cp:lastPrinted>2023-01-12T12:39:55Z</cp:lastPrinted>
  <dcterms:modified xsi:type="dcterms:W3CDTF">2023-01-16T07:17:48Z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0x0101000642955796D33D4AB1C03C85E1B3B1F2</vt:lpwstr>
  </property>
</Properties>
</file>